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302" r:id="rId2"/>
    <p:sldId id="1188" r:id="rId3"/>
    <p:sldId id="1189" r:id="rId4"/>
    <p:sldId id="1190" r:id="rId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FFF"/>
    <a:srgbClr val="CCFFFF"/>
    <a:srgbClr val="FFFFCC"/>
    <a:srgbClr val="FFFF99"/>
    <a:srgbClr val="FF3300"/>
    <a:srgbClr val="1C1C1C"/>
    <a:srgbClr val="CC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89027" autoAdjust="0"/>
  </p:normalViewPr>
  <p:slideViewPr>
    <p:cSldViewPr>
      <p:cViewPr>
        <p:scale>
          <a:sx n="100" d="100"/>
          <a:sy n="100" d="100"/>
        </p:scale>
        <p:origin x="-2190" y="-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FF68860-025D-4BA7-9B2E-23B701F2D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72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FBBF-1149-4FD7-88DE-FF3CC4B63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47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761E-85A2-46E3-9455-AEDA199D3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7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FB389-9165-449C-8128-B79D00723C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9815-2217-418B-BB2E-B2CE5F31E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5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AE6B-68B0-4FA7-A650-1CD331494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9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F6C5-F640-4475-95DC-66E39E127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24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306E-FC0C-4467-BDC8-F99853D9A6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F061-3A29-48E6-9B7B-B9F87264A6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5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4ECA-0913-47A4-BF11-4DEDDE461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7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D002-5C41-4FD4-AAED-38FA8D077D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9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D910-E4B7-4059-806B-7D1E0F30B0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FDDEB-5054-4C29-BC84-7482B1798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35" name="Group 19"/>
          <p:cNvGrpSpPr>
            <a:grpSpLocks/>
          </p:cNvGrpSpPr>
          <p:nvPr/>
        </p:nvGrpSpPr>
        <p:grpSpPr bwMode="auto">
          <a:xfrm>
            <a:off x="107950" y="1946275"/>
            <a:ext cx="8907463" cy="4165600"/>
            <a:chOff x="5189" y="1226"/>
            <a:chExt cx="5611" cy="2624"/>
          </a:xfrm>
        </p:grpSpPr>
        <p:pic>
          <p:nvPicPr>
            <p:cNvPr id="2063" name="Picture 1026" descr="C:\Tim\IMAGES\Tim\Slidescan\slide 40A finger bone Nikon scale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9" y="1226"/>
              <a:ext cx="5611" cy="26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8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Rectangle 17"/>
            <p:cNvSpPr>
              <a:spLocks noChangeArrowheads="1"/>
            </p:cNvSpPr>
            <p:nvPr/>
          </p:nvSpPr>
          <p:spPr bwMode="auto">
            <a:xfrm>
              <a:off x="5227" y="3744"/>
              <a:ext cx="437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500">
                  <a:solidFill>
                    <a:srgbClr val="969696"/>
                  </a:solidFill>
                </a:rPr>
                <a:t>t</a:t>
              </a:r>
              <a:r>
                <a:rPr lang="en-GB" sz="500">
                  <a:solidFill>
                    <a:srgbClr val="B2B2B2"/>
                  </a:solidFill>
                </a:rPr>
                <a:t>.arnett@ucl.ac.uk</a:t>
              </a:r>
            </a:p>
          </p:txBody>
        </p:sp>
      </p:grp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631825" y="2262188"/>
            <a:ext cx="8382000" cy="2690812"/>
            <a:chOff x="398" y="1082"/>
            <a:chExt cx="5280" cy="1695"/>
          </a:xfrm>
        </p:grpSpPr>
        <p:sp>
          <p:nvSpPr>
            <p:cNvPr id="2055" name="Text Box 1029"/>
            <p:cNvSpPr txBox="1">
              <a:spLocks noChangeArrowheads="1"/>
            </p:cNvSpPr>
            <p:nvPr/>
          </p:nvSpPr>
          <p:spPr bwMode="auto">
            <a:xfrm>
              <a:off x="398" y="2125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56" name="Text Box 1030"/>
            <p:cNvSpPr txBox="1">
              <a:spLocks noChangeArrowheads="1"/>
            </p:cNvSpPr>
            <p:nvPr/>
          </p:nvSpPr>
          <p:spPr bwMode="auto">
            <a:xfrm>
              <a:off x="5500" y="1907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57" name="Text Box 1031"/>
            <p:cNvSpPr txBox="1">
              <a:spLocks noChangeArrowheads="1"/>
            </p:cNvSpPr>
            <p:nvPr/>
          </p:nvSpPr>
          <p:spPr bwMode="auto">
            <a:xfrm>
              <a:off x="2804" y="1651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1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58" name="Text Box 1032"/>
            <p:cNvSpPr txBox="1">
              <a:spLocks noChangeArrowheads="1"/>
            </p:cNvSpPr>
            <p:nvPr/>
          </p:nvSpPr>
          <p:spPr bwMode="auto">
            <a:xfrm>
              <a:off x="3738" y="221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1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59" name="Text Box 1033"/>
            <p:cNvSpPr txBox="1">
              <a:spLocks noChangeArrowheads="1"/>
            </p:cNvSpPr>
            <p:nvPr/>
          </p:nvSpPr>
          <p:spPr bwMode="auto">
            <a:xfrm>
              <a:off x="4901" y="1875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60" name="Text Box 1034"/>
            <p:cNvSpPr txBox="1">
              <a:spLocks noChangeArrowheads="1"/>
            </p:cNvSpPr>
            <p:nvPr/>
          </p:nvSpPr>
          <p:spPr bwMode="auto">
            <a:xfrm>
              <a:off x="884" y="2585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61" name="Text Box 1035"/>
            <p:cNvSpPr txBox="1">
              <a:spLocks noChangeArrowheads="1"/>
            </p:cNvSpPr>
            <p:nvPr/>
          </p:nvSpPr>
          <p:spPr bwMode="auto">
            <a:xfrm>
              <a:off x="2210" y="203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62" name="Text Box 1036"/>
            <p:cNvSpPr txBox="1">
              <a:spLocks noChangeArrowheads="1"/>
            </p:cNvSpPr>
            <p:nvPr/>
          </p:nvSpPr>
          <p:spPr bwMode="auto">
            <a:xfrm>
              <a:off x="1255" y="108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140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1196045" name="Text Box 1037"/>
          <p:cNvSpPr txBox="1">
            <a:spLocks noChangeArrowheads="1"/>
          </p:cNvSpPr>
          <p:nvPr/>
        </p:nvSpPr>
        <p:spPr bwMode="auto">
          <a:xfrm>
            <a:off x="3811588" y="5013325"/>
            <a:ext cx="1743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381000" algn="l"/>
              </a:tabLs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81000" algn="l"/>
              </a:tabLs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81000" algn="l"/>
              </a:tabLs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81000" algn="l"/>
              </a:tabLs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81000" algn="l"/>
              </a:tabLs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000" b="1">
                <a:solidFill>
                  <a:schemeClr val="tx1"/>
                </a:solidFill>
              </a:rPr>
              <a:t>Key</a:t>
            </a:r>
            <a:r>
              <a:rPr lang="en-GB" sz="1000">
                <a:solidFill>
                  <a:schemeClr val="tx1"/>
                </a:solidFill>
              </a:rPr>
              <a:t>  	1 = articular cartilage</a:t>
            </a:r>
          </a:p>
          <a:p>
            <a:r>
              <a:rPr lang="en-GB" sz="1000">
                <a:solidFill>
                  <a:schemeClr val="tx1"/>
                </a:solidFill>
              </a:rPr>
              <a:t>          	2 = cortical bone</a:t>
            </a:r>
          </a:p>
          <a:p>
            <a:r>
              <a:rPr lang="en-GB" sz="1000">
                <a:solidFill>
                  <a:schemeClr val="tx1"/>
                </a:solidFill>
              </a:rPr>
              <a:t>	3 = trabecular bone</a:t>
            </a:r>
          </a:p>
          <a:p>
            <a:r>
              <a:rPr lang="en-GB" sz="1000">
                <a:solidFill>
                  <a:schemeClr val="tx1"/>
                </a:solidFill>
              </a:rPr>
              <a:t>	4 = fatty marrow</a:t>
            </a:r>
          </a:p>
          <a:p>
            <a:r>
              <a:rPr lang="en-GB" sz="1000">
                <a:solidFill>
                  <a:schemeClr val="tx1"/>
                </a:solidFill>
              </a:rPr>
              <a:t>	5 = tendon</a:t>
            </a:r>
          </a:p>
        </p:txBody>
      </p:sp>
      <p:sp>
        <p:nvSpPr>
          <p:cNvPr id="2053" name="Text Box 2051"/>
          <p:cNvSpPr txBox="1">
            <a:spLocks noChangeArrowheads="1"/>
          </p:cNvSpPr>
          <p:nvPr/>
        </p:nvSpPr>
        <p:spPr bwMode="auto">
          <a:xfrm>
            <a:off x="271463" y="228600"/>
            <a:ext cx="3995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200">
                <a:solidFill>
                  <a:srgbClr val="9FDFFF"/>
                </a:solidFill>
              </a:rPr>
              <a:t>Adult human phalanx</a:t>
            </a:r>
          </a:p>
        </p:txBody>
      </p:sp>
      <p:sp>
        <p:nvSpPr>
          <p:cNvPr id="1320974" name="Rectangle 2062"/>
          <p:cNvSpPr>
            <a:spLocks noChangeAspect="1" noChangeArrowheads="1"/>
          </p:cNvSpPr>
          <p:nvPr/>
        </p:nvSpPr>
        <p:spPr bwMode="auto">
          <a:xfrm>
            <a:off x="7092950" y="2935288"/>
            <a:ext cx="1885950" cy="1560512"/>
          </a:xfrm>
          <a:prstGeom prst="rect">
            <a:avLst/>
          </a:prstGeom>
          <a:noFill/>
          <a:ln w="15875">
            <a:solidFill>
              <a:srgbClr val="9FD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6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6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6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6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96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45" grpId="0" build="p" autoUpdateAnimBg="0" advAuto="0"/>
      <p:bldP spid="132097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986" name="Picture 2" descr="C:\Tim\IMAGES\Tim\Slidescan\slide 40A finger bone Nikon detail2.jpg"/>
          <p:cNvPicPr>
            <a:picLocks noChangeAspect="1" noChangeArrowheads="1"/>
          </p:cNvPicPr>
          <p:nvPr/>
        </p:nvPicPr>
        <p:blipFill>
          <a:blip r:embed="rId2">
            <a:lum bright="2000" contrast="4000"/>
          </a:blip>
          <a:srcRect/>
          <a:stretch>
            <a:fillRect/>
          </a:stretch>
        </p:blipFill>
        <p:spPr bwMode="auto">
          <a:xfrm>
            <a:off x="938213" y="1079500"/>
            <a:ext cx="7291387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987" name="Rectangle 3"/>
          <p:cNvSpPr>
            <a:spLocks noChangeAspect="1" noChangeArrowheads="1"/>
          </p:cNvSpPr>
          <p:nvPr/>
        </p:nvSpPr>
        <p:spPr bwMode="auto">
          <a:xfrm>
            <a:off x="3048000" y="1166813"/>
            <a:ext cx="1504950" cy="1787525"/>
          </a:xfrm>
          <a:prstGeom prst="rect">
            <a:avLst/>
          </a:prstGeom>
          <a:noFill/>
          <a:ln w="15875">
            <a:solidFill>
              <a:srgbClr val="9FD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71463" y="228600"/>
            <a:ext cx="3995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200">
                <a:solidFill>
                  <a:srgbClr val="9FDFFF"/>
                </a:solidFill>
              </a:rPr>
              <a:t>Adult human phalanx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010" name="Picture 2" descr="C:\Tim\Med histology\bone cartilage\finger40A 03 5x.JPG"/>
          <p:cNvPicPr>
            <a:picLocks noChangeAspect="1" noChangeArrowheads="1"/>
          </p:cNvPicPr>
          <p:nvPr/>
        </p:nvPicPr>
        <p:blipFill>
          <a:blip r:embed="rId2">
            <a:lum bright="-2000" contrast="-4000"/>
          </a:blip>
          <a:srcRect t="8858"/>
          <a:stretch>
            <a:fillRect/>
          </a:stretch>
        </p:blipFill>
        <p:spPr bwMode="auto">
          <a:xfrm>
            <a:off x="2136775" y="1131888"/>
            <a:ext cx="4873625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3011" name="Rectangle 3"/>
          <p:cNvSpPr>
            <a:spLocks noChangeAspect="1" noChangeArrowheads="1"/>
          </p:cNvSpPr>
          <p:nvPr/>
        </p:nvSpPr>
        <p:spPr bwMode="auto">
          <a:xfrm>
            <a:off x="3886200" y="2790825"/>
            <a:ext cx="1249363" cy="1476375"/>
          </a:xfrm>
          <a:prstGeom prst="rect">
            <a:avLst/>
          </a:prstGeom>
          <a:noFill/>
          <a:ln w="12700">
            <a:solidFill>
              <a:srgbClr val="9FD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1050" y="304800"/>
            <a:ext cx="527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800">
                <a:solidFill>
                  <a:srgbClr val="9FDFFF"/>
                </a:solidFill>
              </a:rPr>
              <a:t>Periosteal remodelling - phalanx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034" name="Picture 2" descr="C:\Tim\Med histology\bone cartilage\finger40A 04 20x.JPG"/>
          <p:cNvPicPr>
            <a:picLocks noChangeAspect="1" noChangeArrowheads="1"/>
          </p:cNvPicPr>
          <p:nvPr/>
        </p:nvPicPr>
        <p:blipFill>
          <a:blip r:embed="rId2">
            <a:lum bright="4000" contrast="-4000"/>
          </a:blip>
          <a:srcRect b="5554"/>
          <a:stretch>
            <a:fillRect/>
          </a:stretch>
        </p:blipFill>
        <p:spPr bwMode="auto">
          <a:xfrm>
            <a:off x="2209800" y="1023938"/>
            <a:ext cx="4873625" cy="57578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4933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800">
                <a:solidFill>
                  <a:srgbClr val="9FDFFF"/>
                </a:solidFill>
              </a:rPr>
              <a:t>Osteoclast in resorption cavity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6FF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6FF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23421</TotalTime>
  <Words>24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Utting</dc:creator>
  <cp:lastModifiedBy>Timothy Arnett</cp:lastModifiedBy>
  <cp:revision>1479</cp:revision>
  <dcterms:created xsi:type="dcterms:W3CDTF">2004-03-08T10:41:57Z</dcterms:created>
  <dcterms:modified xsi:type="dcterms:W3CDTF">2012-11-01T15:23:05Z</dcterms:modified>
</cp:coreProperties>
</file>