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40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654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3074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69606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6145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2685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39221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195750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2292" algn="l" defTabSz="913074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8BDFFF"/>
    <a:srgbClr val="9FDFFF"/>
    <a:srgbClr val="FF3300"/>
    <a:srgbClr val="CC3300"/>
    <a:srgbClr val="0066CC"/>
    <a:srgbClr val="F8F200"/>
    <a:srgbClr val="0033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89032" autoAdjust="0"/>
  </p:normalViewPr>
  <p:slideViewPr>
    <p:cSldViewPr>
      <p:cViewPr>
        <p:scale>
          <a:sx n="60" d="100"/>
          <a:sy n="60" d="100"/>
        </p:scale>
        <p:origin x="-3331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D4C1B57-50E2-46B6-8724-0146D717EC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434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5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0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96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61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2685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221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750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292" algn="l" defTabSz="9130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50046918-0AF5-4DC0-ADB3-B7C44A7181E8}" type="slidenum">
              <a:rPr lang="en-GB" sz="120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GB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 eaLnBrk="1" hangingPunct="1"/>
            <a:fld id="{4FD91AA3-2E30-4134-85F6-9CB4831B7010}" type="slidenum">
              <a:rPr lang="en-GB" sz="1200">
                <a:solidFill>
                  <a:schemeClr val="tx1"/>
                </a:solidFill>
                <a:latin typeface="Times New Roman" pitchFamily="18" charset="0"/>
              </a:rPr>
              <a:pPr algn="r" eaLnBrk="1" hangingPunct="1"/>
              <a:t>1</a:t>
            </a:fld>
            <a:endParaRPr lang="en-GB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So what does hypoxia do to osteoclasts?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40" indent="0" algn="ctr">
              <a:buNone/>
              <a:defRPr/>
            </a:lvl2pPr>
            <a:lvl3pPr marL="913074" indent="0" algn="ctr">
              <a:buNone/>
              <a:defRPr/>
            </a:lvl3pPr>
            <a:lvl4pPr marL="1369606" indent="0" algn="ctr">
              <a:buNone/>
              <a:defRPr/>
            </a:lvl4pPr>
            <a:lvl5pPr marL="1826145" indent="0" algn="ctr">
              <a:buNone/>
              <a:defRPr/>
            </a:lvl5pPr>
            <a:lvl6pPr marL="2282685" indent="0" algn="ctr">
              <a:buNone/>
              <a:defRPr/>
            </a:lvl6pPr>
            <a:lvl7pPr marL="2739221" indent="0" algn="ctr">
              <a:buNone/>
              <a:defRPr/>
            </a:lvl7pPr>
            <a:lvl8pPr marL="3195750" indent="0" algn="ctr">
              <a:buNone/>
              <a:defRPr/>
            </a:lvl8pPr>
            <a:lvl9pPr marL="365229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95FD-57EE-4FD8-A56C-56E703A6AC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9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7A56-B428-4C72-8E40-FC0BA4C32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36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0E2C-1BFC-497B-BCA5-4BD80BF10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37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AB287-E023-4952-B759-1F090341D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1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40" indent="0">
              <a:buNone/>
              <a:defRPr sz="1800"/>
            </a:lvl2pPr>
            <a:lvl3pPr marL="913074" indent="0">
              <a:buNone/>
              <a:defRPr sz="1600"/>
            </a:lvl3pPr>
            <a:lvl4pPr marL="1369606" indent="0">
              <a:buNone/>
              <a:defRPr sz="1400"/>
            </a:lvl4pPr>
            <a:lvl5pPr marL="1826145" indent="0">
              <a:buNone/>
              <a:defRPr sz="1400"/>
            </a:lvl5pPr>
            <a:lvl6pPr marL="2282685" indent="0">
              <a:buNone/>
              <a:defRPr sz="1400"/>
            </a:lvl6pPr>
            <a:lvl7pPr marL="2739221" indent="0">
              <a:buNone/>
              <a:defRPr sz="1400"/>
            </a:lvl7pPr>
            <a:lvl8pPr marL="3195750" indent="0">
              <a:buNone/>
              <a:defRPr sz="1400"/>
            </a:lvl8pPr>
            <a:lvl9pPr marL="365229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5C9FC-C574-4221-9308-C597FCA7F1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5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1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C7B3-2B1F-4B55-8ACD-DAB81FD39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40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06" indent="0">
              <a:buNone/>
              <a:defRPr sz="1600" b="1"/>
            </a:lvl4pPr>
            <a:lvl5pPr marL="1826145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1" indent="0">
              <a:buNone/>
              <a:defRPr sz="1600" b="1"/>
            </a:lvl7pPr>
            <a:lvl8pPr marL="3195750" indent="0">
              <a:buNone/>
              <a:defRPr sz="1600" b="1"/>
            </a:lvl8pPr>
            <a:lvl9pPr marL="36522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40" indent="0">
              <a:buNone/>
              <a:defRPr sz="2000" b="1"/>
            </a:lvl2pPr>
            <a:lvl3pPr marL="913074" indent="0">
              <a:buNone/>
              <a:defRPr sz="1800" b="1"/>
            </a:lvl3pPr>
            <a:lvl4pPr marL="1369606" indent="0">
              <a:buNone/>
              <a:defRPr sz="1600" b="1"/>
            </a:lvl4pPr>
            <a:lvl5pPr marL="1826145" indent="0">
              <a:buNone/>
              <a:defRPr sz="1600" b="1"/>
            </a:lvl5pPr>
            <a:lvl6pPr marL="2282685" indent="0">
              <a:buNone/>
              <a:defRPr sz="1600" b="1"/>
            </a:lvl6pPr>
            <a:lvl7pPr marL="2739221" indent="0">
              <a:buNone/>
              <a:defRPr sz="1600" b="1"/>
            </a:lvl7pPr>
            <a:lvl8pPr marL="3195750" indent="0">
              <a:buNone/>
              <a:defRPr sz="1600" b="1"/>
            </a:lvl8pPr>
            <a:lvl9pPr marL="36522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48DB-D51B-41E7-9C21-F817A09B74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4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EBFD-61D7-49BF-BE78-27235B643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D189-AB23-4629-8945-6991E85268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40" indent="0">
              <a:buNone/>
              <a:defRPr sz="1200"/>
            </a:lvl2pPr>
            <a:lvl3pPr marL="913074" indent="0">
              <a:buNone/>
              <a:defRPr sz="1000"/>
            </a:lvl3pPr>
            <a:lvl4pPr marL="1369606" indent="0">
              <a:buNone/>
              <a:defRPr sz="900"/>
            </a:lvl4pPr>
            <a:lvl5pPr marL="1826145" indent="0">
              <a:buNone/>
              <a:defRPr sz="900"/>
            </a:lvl5pPr>
            <a:lvl6pPr marL="2282685" indent="0">
              <a:buNone/>
              <a:defRPr sz="900"/>
            </a:lvl6pPr>
            <a:lvl7pPr marL="2739221" indent="0">
              <a:buNone/>
              <a:defRPr sz="900"/>
            </a:lvl7pPr>
            <a:lvl8pPr marL="3195750" indent="0">
              <a:buNone/>
              <a:defRPr sz="900"/>
            </a:lvl8pPr>
            <a:lvl9pPr marL="36522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78AED-5540-4491-94DB-252046B90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3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40" indent="0">
              <a:buNone/>
              <a:defRPr sz="2800"/>
            </a:lvl2pPr>
            <a:lvl3pPr marL="913074" indent="0">
              <a:buNone/>
              <a:defRPr sz="2400"/>
            </a:lvl3pPr>
            <a:lvl4pPr marL="1369606" indent="0">
              <a:buNone/>
              <a:defRPr sz="2000"/>
            </a:lvl4pPr>
            <a:lvl5pPr marL="1826145" indent="0">
              <a:buNone/>
              <a:defRPr sz="2000"/>
            </a:lvl5pPr>
            <a:lvl6pPr marL="2282685" indent="0">
              <a:buNone/>
              <a:defRPr sz="2000"/>
            </a:lvl6pPr>
            <a:lvl7pPr marL="2739221" indent="0">
              <a:buNone/>
              <a:defRPr sz="2000"/>
            </a:lvl7pPr>
            <a:lvl8pPr marL="3195750" indent="0">
              <a:buNone/>
              <a:defRPr sz="2000"/>
            </a:lvl8pPr>
            <a:lvl9pPr marL="3652292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40" indent="0">
              <a:buNone/>
              <a:defRPr sz="1200"/>
            </a:lvl2pPr>
            <a:lvl3pPr marL="913074" indent="0">
              <a:buNone/>
              <a:defRPr sz="1000"/>
            </a:lvl3pPr>
            <a:lvl4pPr marL="1369606" indent="0">
              <a:buNone/>
              <a:defRPr sz="900"/>
            </a:lvl4pPr>
            <a:lvl5pPr marL="1826145" indent="0">
              <a:buNone/>
              <a:defRPr sz="900"/>
            </a:lvl5pPr>
            <a:lvl6pPr marL="2282685" indent="0">
              <a:buNone/>
              <a:defRPr sz="900"/>
            </a:lvl6pPr>
            <a:lvl7pPr marL="2739221" indent="0">
              <a:buNone/>
              <a:defRPr sz="900"/>
            </a:lvl7pPr>
            <a:lvl8pPr marL="3195750" indent="0">
              <a:buNone/>
              <a:defRPr sz="900"/>
            </a:lvl8pPr>
            <a:lvl9pPr marL="36522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655B-7C91-4CCD-B069-7BED6B478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5" tIns="45655" rIns="91305" bIns="45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5" tIns="45655" rIns="91305" bIns="456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7DB146A-B3FB-40B4-960A-F174B9EBC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65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307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696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61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405" indent="-34240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870" indent="-28533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336" indent="-22827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875" indent="-22827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4415" indent="-22827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953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7489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4023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0560" indent="-22827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4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74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06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14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85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221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750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292" algn="l" defTabSz="913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1586" name="Picture 2" descr="C:\TRA\Images\Resorption images\hOC\SNAP-174326-0003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427913" cy="5567363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>
                <a:alpha val="7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790575" y="77723"/>
            <a:ext cx="67532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2600">
                <a:solidFill>
                  <a:srgbClr val="9FDFFF"/>
                </a:solidFill>
              </a:rPr>
              <a:t>Osteoclast formation from human peripheral</a:t>
            </a:r>
          </a:p>
          <a:p>
            <a:pPr eaLnBrk="1" hangingPunct="1"/>
            <a:r>
              <a:rPr lang="en-GB" sz="2600">
                <a:solidFill>
                  <a:srgbClr val="9FDFFF"/>
                </a:solidFill>
              </a:rPr>
              <a:t>blood mononuclear cells</a:t>
            </a:r>
            <a:r>
              <a:rPr lang="en-US" sz="2600">
                <a:solidFill>
                  <a:srgbClr val="FF6600"/>
                </a:solidFill>
              </a:rPr>
              <a:t> </a:t>
            </a:r>
            <a:endParaRPr lang="en-GB" sz="2600">
              <a:solidFill>
                <a:srgbClr val="FFCC66"/>
              </a:solidFill>
            </a:endParaRPr>
          </a:p>
        </p:txBody>
      </p:sp>
      <p:pic>
        <p:nvPicPr>
          <p:cNvPr id="1091590" name="Picture 6" descr="C:\TRA\Images\Resorption images\hOC\SNAP-174217-0002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427913" cy="556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50800" dir="2700000" algn="tl" rotWithShape="0">
              <a:prstClr val="black">
                <a:alpha val="7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99592" y="1124744"/>
            <a:ext cx="3937938" cy="404598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spcAft>
                <a:spcPct val="65000"/>
              </a:spcAft>
            </a:pPr>
            <a:r>
              <a:rPr lang="en-US" sz="1800" b="1">
                <a:solidFill>
                  <a:srgbClr val="9FDFFF"/>
                </a:solidFill>
              </a:rPr>
              <a:t>RANKL + M-CSF 12 days @ pH 7.4</a:t>
            </a:r>
            <a:endParaRPr lang="en-GB" sz="1800" b="1">
              <a:solidFill>
                <a:srgbClr val="9FDF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800600" y="1124744"/>
            <a:ext cx="2514600" cy="404598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1800" b="1"/>
              <a:t>  + 2 days @ pH 7.0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189563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9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FF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66FF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25287</TotalTime>
  <Words>33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College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Utting</dc:creator>
  <cp:lastModifiedBy>Timothy Arnett</cp:lastModifiedBy>
  <cp:revision>1590</cp:revision>
  <cp:lastPrinted>2012-02-23T17:19:05Z</cp:lastPrinted>
  <dcterms:created xsi:type="dcterms:W3CDTF">2004-03-08T10:41:57Z</dcterms:created>
  <dcterms:modified xsi:type="dcterms:W3CDTF">2012-07-25T14:28:38Z</dcterms:modified>
</cp:coreProperties>
</file>