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360" r:id="rId2"/>
    <p:sldId id="1361" r:id="rId3"/>
    <p:sldId id="1362" r:id="rId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654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3074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69606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6145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2685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39221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195750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2292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8BDFFF"/>
    <a:srgbClr val="9FDFFF"/>
    <a:srgbClr val="FF3300"/>
    <a:srgbClr val="CC3300"/>
    <a:srgbClr val="0066CC"/>
    <a:srgbClr val="F8F200"/>
    <a:srgbClr val="0033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89032" autoAdjust="0"/>
  </p:normalViewPr>
  <p:slideViewPr>
    <p:cSldViewPr>
      <p:cViewPr>
        <p:scale>
          <a:sx n="60" d="100"/>
          <a:sy n="60" d="100"/>
        </p:scale>
        <p:origin x="-3331" y="-1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D4C1B57-50E2-46B6-8724-0146D717EC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5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0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96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61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2685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21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50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292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40" indent="0" algn="ctr">
              <a:buNone/>
              <a:defRPr/>
            </a:lvl2pPr>
            <a:lvl3pPr marL="913074" indent="0" algn="ctr">
              <a:buNone/>
              <a:defRPr/>
            </a:lvl3pPr>
            <a:lvl4pPr marL="1369606" indent="0" algn="ctr">
              <a:buNone/>
              <a:defRPr/>
            </a:lvl4pPr>
            <a:lvl5pPr marL="1826145" indent="0" algn="ctr">
              <a:buNone/>
              <a:defRPr/>
            </a:lvl5pPr>
            <a:lvl6pPr marL="2282685" indent="0" algn="ctr">
              <a:buNone/>
              <a:defRPr/>
            </a:lvl6pPr>
            <a:lvl7pPr marL="2739221" indent="0" algn="ctr">
              <a:buNone/>
              <a:defRPr/>
            </a:lvl7pPr>
            <a:lvl8pPr marL="3195750" indent="0" algn="ctr">
              <a:buNone/>
              <a:defRPr/>
            </a:lvl8pPr>
            <a:lvl9pPr marL="3652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95FD-57EE-4FD8-A56C-56E703A6A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9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7A56-B428-4C72-8E40-FC0BA4C32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0E2C-1BFC-497B-BCA5-4BD80BF10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7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B287-E023-4952-B759-1F090341D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40" indent="0">
              <a:buNone/>
              <a:defRPr sz="1800"/>
            </a:lvl2pPr>
            <a:lvl3pPr marL="913074" indent="0">
              <a:buNone/>
              <a:defRPr sz="1600"/>
            </a:lvl3pPr>
            <a:lvl4pPr marL="1369606" indent="0">
              <a:buNone/>
              <a:defRPr sz="1400"/>
            </a:lvl4pPr>
            <a:lvl5pPr marL="1826145" indent="0">
              <a:buNone/>
              <a:defRPr sz="1400"/>
            </a:lvl5pPr>
            <a:lvl6pPr marL="2282685" indent="0">
              <a:buNone/>
              <a:defRPr sz="1400"/>
            </a:lvl6pPr>
            <a:lvl7pPr marL="2739221" indent="0">
              <a:buNone/>
              <a:defRPr sz="1400"/>
            </a:lvl7pPr>
            <a:lvl8pPr marL="3195750" indent="0">
              <a:buNone/>
              <a:defRPr sz="1400"/>
            </a:lvl8pPr>
            <a:lvl9pPr marL="3652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C9FC-C574-4221-9308-C597FCA7F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C7B3-2B1F-4B55-8ACD-DAB81FD39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7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0" indent="0">
              <a:buNone/>
              <a:defRPr sz="2000" b="1"/>
            </a:lvl2pPr>
            <a:lvl3pPr marL="913074" indent="0">
              <a:buNone/>
              <a:defRPr sz="1800" b="1"/>
            </a:lvl3pPr>
            <a:lvl4pPr marL="1369606" indent="0">
              <a:buNone/>
              <a:defRPr sz="1600" b="1"/>
            </a:lvl4pPr>
            <a:lvl5pPr marL="1826145" indent="0">
              <a:buNone/>
              <a:defRPr sz="1600" b="1"/>
            </a:lvl5pPr>
            <a:lvl6pPr marL="2282685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50" indent="0">
              <a:buNone/>
              <a:defRPr sz="1600" b="1"/>
            </a:lvl8pPr>
            <a:lvl9pPr marL="3652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0" indent="0">
              <a:buNone/>
              <a:defRPr sz="2000" b="1"/>
            </a:lvl2pPr>
            <a:lvl3pPr marL="913074" indent="0">
              <a:buNone/>
              <a:defRPr sz="1800" b="1"/>
            </a:lvl3pPr>
            <a:lvl4pPr marL="1369606" indent="0">
              <a:buNone/>
              <a:defRPr sz="1600" b="1"/>
            </a:lvl4pPr>
            <a:lvl5pPr marL="1826145" indent="0">
              <a:buNone/>
              <a:defRPr sz="1600" b="1"/>
            </a:lvl5pPr>
            <a:lvl6pPr marL="2282685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50" indent="0">
              <a:buNone/>
              <a:defRPr sz="1600" b="1"/>
            </a:lvl8pPr>
            <a:lvl9pPr marL="3652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48DB-D51B-41E7-9C21-F817A09B7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EBFD-61D7-49BF-BE78-27235B643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6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D189-AB23-4629-8945-6991E8526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40" indent="0">
              <a:buNone/>
              <a:defRPr sz="1200"/>
            </a:lvl2pPr>
            <a:lvl3pPr marL="913074" indent="0">
              <a:buNone/>
              <a:defRPr sz="1000"/>
            </a:lvl3pPr>
            <a:lvl4pPr marL="1369606" indent="0">
              <a:buNone/>
              <a:defRPr sz="900"/>
            </a:lvl4pPr>
            <a:lvl5pPr marL="1826145" indent="0">
              <a:buNone/>
              <a:defRPr sz="900"/>
            </a:lvl5pPr>
            <a:lvl6pPr marL="2282685" indent="0">
              <a:buNone/>
              <a:defRPr sz="900"/>
            </a:lvl6pPr>
            <a:lvl7pPr marL="2739221" indent="0">
              <a:buNone/>
              <a:defRPr sz="900"/>
            </a:lvl7pPr>
            <a:lvl8pPr marL="3195750" indent="0">
              <a:buNone/>
              <a:defRPr sz="900"/>
            </a:lvl8pPr>
            <a:lvl9pPr marL="3652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8AED-5540-4491-94DB-252046B90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3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40" indent="0">
              <a:buNone/>
              <a:defRPr sz="2800"/>
            </a:lvl2pPr>
            <a:lvl3pPr marL="913074" indent="0">
              <a:buNone/>
              <a:defRPr sz="2400"/>
            </a:lvl3pPr>
            <a:lvl4pPr marL="1369606" indent="0">
              <a:buNone/>
              <a:defRPr sz="2000"/>
            </a:lvl4pPr>
            <a:lvl5pPr marL="1826145" indent="0">
              <a:buNone/>
              <a:defRPr sz="2000"/>
            </a:lvl5pPr>
            <a:lvl6pPr marL="2282685" indent="0">
              <a:buNone/>
              <a:defRPr sz="2000"/>
            </a:lvl6pPr>
            <a:lvl7pPr marL="2739221" indent="0">
              <a:buNone/>
              <a:defRPr sz="2000"/>
            </a:lvl7pPr>
            <a:lvl8pPr marL="3195750" indent="0">
              <a:buNone/>
              <a:defRPr sz="2000"/>
            </a:lvl8pPr>
            <a:lvl9pPr marL="365229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40" indent="0">
              <a:buNone/>
              <a:defRPr sz="1200"/>
            </a:lvl2pPr>
            <a:lvl3pPr marL="913074" indent="0">
              <a:buNone/>
              <a:defRPr sz="1000"/>
            </a:lvl3pPr>
            <a:lvl4pPr marL="1369606" indent="0">
              <a:buNone/>
              <a:defRPr sz="900"/>
            </a:lvl4pPr>
            <a:lvl5pPr marL="1826145" indent="0">
              <a:buNone/>
              <a:defRPr sz="900"/>
            </a:lvl5pPr>
            <a:lvl6pPr marL="2282685" indent="0">
              <a:buNone/>
              <a:defRPr sz="900"/>
            </a:lvl6pPr>
            <a:lvl7pPr marL="2739221" indent="0">
              <a:buNone/>
              <a:defRPr sz="900"/>
            </a:lvl7pPr>
            <a:lvl8pPr marL="3195750" indent="0">
              <a:buNone/>
              <a:defRPr sz="900"/>
            </a:lvl8pPr>
            <a:lvl9pPr marL="3652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655B-7C91-4CCD-B069-7BED6B478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4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5" rIns="91305" bIns="456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7DB146A-B3FB-40B4-960A-F174B9EBC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5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0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696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61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405" indent="-34240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870" indent="-28533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336" indent="-2282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875" indent="-2282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415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53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89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23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60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6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8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1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5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9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34172" y="341319"/>
            <a:ext cx="6888152" cy="43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5" tIns="45655" rIns="91305" bIns="45655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GB" sz="2200">
                <a:solidFill>
                  <a:srgbClr val="9FDFFF"/>
                </a:solidFill>
              </a:rPr>
              <a:t>Osteonal (Haversian) systems in human cortical bone</a:t>
            </a:r>
          </a:p>
        </p:txBody>
      </p:sp>
      <p:pic>
        <p:nvPicPr>
          <p:cNvPr id="1328131" name="Picture 3" descr="C:\Tim\Med histology\bone cartilage\cortbone 41C 02 5x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3" y="1123950"/>
            <a:ext cx="7100887" cy="565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8132" name="Rectangle 4"/>
          <p:cNvSpPr>
            <a:spLocks noChangeAspect="1" noChangeArrowheads="1"/>
          </p:cNvSpPr>
          <p:nvPr/>
        </p:nvSpPr>
        <p:spPr bwMode="auto">
          <a:xfrm>
            <a:off x="2414588" y="3935428"/>
            <a:ext cx="3408362" cy="2744787"/>
          </a:xfrm>
          <a:prstGeom prst="rect">
            <a:avLst/>
          </a:prstGeom>
          <a:noFill/>
          <a:ln w="15875">
            <a:solidFill>
              <a:srgbClr val="9FD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05" tIns="45655" rIns="91305" bIns="4565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154" name="Picture 2" descr="C:\Tim\Med histology\bone cartilage\cortbone 41C 04 10x.JPG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004888"/>
            <a:ext cx="7251700" cy="577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50800" dir="2700000" algn="tl" rotWithShape="0">
              <a:schemeClr val="tx1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9155" name="Rectangle 3"/>
          <p:cNvSpPr>
            <a:spLocks noChangeAspect="1" noChangeArrowheads="1"/>
          </p:cNvSpPr>
          <p:nvPr/>
        </p:nvSpPr>
        <p:spPr bwMode="auto">
          <a:xfrm>
            <a:off x="2373328" y="3594100"/>
            <a:ext cx="3570287" cy="2959100"/>
          </a:xfrm>
          <a:prstGeom prst="rect">
            <a:avLst/>
          </a:prstGeom>
          <a:noFill/>
          <a:ln w="15875">
            <a:solidFill>
              <a:srgbClr val="9FD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05" tIns="45655" rIns="91305" bIns="45655" anchor="ctr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917215" y="317505"/>
            <a:ext cx="5815743" cy="4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5" tIns="45655" rIns="91305" bIns="45655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GB" sz="2400">
                <a:solidFill>
                  <a:srgbClr val="9FDFFF"/>
                </a:solidFill>
              </a:rPr>
              <a:t>Osteonal systems in human cortical bone</a:t>
            </a:r>
          </a:p>
        </p:txBody>
      </p:sp>
    </p:spTree>
    <p:extLst>
      <p:ext uri="{BB962C8B-B14F-4D97-AF65-F5344CB8AC3E}">
        <p14:creationId xmlns:p14="http://schemas.microsoft.com/office/powerpoint/2010/main" val="4216586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178" name="Picture 2" descr="C:\Tim\Med histology\bone cartilage\cortbone 41C 06 2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0" y="1066800"/>
            <a:ext cx="7172325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848887" y="266707"/>
            <a:ext cx="5501555" cy="52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5" tIns="45655" rIns="91305" bIns="45655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GB" sz="2800" dirty="0" err="1">
                <a:solidFill>
                  <a:srgbClr val="9FDFFF"/>
                </a:solidFill>
              </a:rPr>
              <a:t>Ostecytes</a:t>
            </a:r>
            <a:r>
              <a:rPr lang="en-GB" sz="2800" dirty="0">
                <a:solidFill>
                  <a:srgbClr val="9FDFFF"/>
                </a:solidFill>
              </a:rPr>
              <a:t> in human cortical bone</a:t>
            </a:r>
          </a:p>
        </p:txBody>
      </p:sp>
    </p:spTree>
    <p:extLst>
      <p:ext uri="{BB962C8B-B14F-4D97-AF65-F5344CB8AC3E}">
        <p14:creationId xmlns:p14="http://schemas.microsoft.com/office/powerpoint/2010/main" val="3464148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6FF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6FF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25291</TotalTime>
  <Words>20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Utting</dc:creator>
  <cp:lastModifiedBy>Timothy Arnett</cp:lastModifiedBy>
  <cp:revision>1593</cp:revision>
  <cp:lastPrinted>2012-02-23T17:19:05Z</cp:lastPrinted>
  <dcterms:created xsi:type="dcterms:W3CDTF">2004-03-08T10:41:57Z</dcterms:created>
  <dcterms:modified xsi:type="dcterms:W3CDTF">2012-07-25T14:32:43Z</dcterms:modified>
</cp:coreProperties>
</file>