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1532" y="-4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942E9-F7D7-4EF2-8E38-BD036DF557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72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3531A-DE90-401C-A6AE-436EE5F2BC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80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CE737-7AF5-4EDC-8FD5-D831C03926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653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942E9-F7D7-4EF2-8E38-BD036DF557E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50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0D7D9-BD6E-4127-821F-4F2893B749A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55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44E7A-E6B0-4EFA-A728-A3BE1FB3A17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5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ABE10-67A8-4DDA-94BC-34038FB1C75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166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FD1F8-E002-463E-8B96-A7251E1EB1F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09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F3E8D-B163-4727-8DFD-B895B5D00EA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12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ACCFD-5D4A-4C33-8F46-7493EB69A97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41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4AD5F-874C-4050-A986-8E46C7CE007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6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0D7D9-BD6E-4127-821F-4F2893B749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15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B662E-460D-48AB-A7C6-1C4ABEA4B3C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8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3531A-DE90-401C-A6AE-436EE5F2BCC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86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CE737-7AF5-4EDC-8FD5-D831C039269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6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44E7A-E6B0-4EFA-A728-A3BE1FB3A1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ABE10-67A8-4DDA-94BC-34038FB1C75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53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FD1F8-E002-463E-8B96-A7251E1EB1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10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F3E8D-B163-4727-8DFD-B895B5D00E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61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ACCFD-5D4A-4C33-8F46-7493EB69A9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2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4AD5F-874C-4050-A986-8E46C7CE00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2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B662E-460D-48AB-A7C6-1C4ABEA4B3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5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370DAE-452B-476E-BB0D-5CB19A4FE8B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370DAE-452B-476E-BB0D-5CB19A4FE8B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4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7504" y="219813"/>
            <a:ext cx="7415813" cy="688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ts val="2200"/>
              </a:lnSpc>
              <a:spcAft>
                <a:spcPct val="10000"/>
              </a:spcAft>
            </a:pPr>
            <a:r>
              <a:rPr lang="en-US" sz="2100" dirty="0">
                <a:solidFill>
                  <a:srgbClr val="9FDFFF"/>
                </a:solidFill>
                <a:latin typeface="Arial" charset="0"/>
              </a:rPr>
              <a:t>Fossil bone </a:t>
            </a:r>
            <a:r>
              <a:rPr lang="en-US" sz="2100" dirty="0" smtClean="0">
                <a:solidFill>
                  <a:srgbClr val="9FDFFF"/>
                </a:solidFill>
                <a:latin typeface="Arial" charset="0"/>
              </a:rPr>
              <a:t>section - vertebral bodies and ribs </a:t>
            </a:r>
            <a:r>
              <a:rPr lang="en-US" sz="2100" dirty="0">
                <a:solidFill>
                  <a:srgbClr val="9FDFFF"/>
                </a:solidFill>
                <a:latin typeface="Arial" charset="0"/>
              </a:rPr>
              <a:t>of </a:t>
            </a:r>
            <a:r>
              <a:rPr lang="en-US" sz="2100" dirty="0" smtClean="0">
                <a:solidFill>
                  <a:srgbClr val="9FDFFF"/>
                </a:solidFill>
                <a:latin typeface="Arial" charset="0"/>
              </a:rPr>
              <a:t>ichthyosaur</a:t>
            </a:r>
          </a:p>
          <a:p>
            <a:pPr eaLnBrk="0" hangingPunct="0">
              <a:lnSpc>
                <a:spcPts val="2200"/>
              </a:lnSpc>
              <a:spcAft>
                <a:spcPct val="10000"/>
              </a:spcAft>
            </a:pPr>
            <a:r>
              <a:rPr lang="en-US" sz="2100" dirty="0" smtClean="0">
                <a:solidFill>
                  <a:srgbClr val="9FDFFF"/>
                </a:solidFill>
                <a:latin typeface="Arial" charset="0"/>
              </a:rPr>
              <a:t>In pyrite nodule   </a:t>
            </a:r>
            <a:r>
              <a:rPr lang="en-US" sz="1800" i="1" dirty="0" err="1" smtClean="0">
                <a:solidFill>
                  <a:schemeClr val="bg1"/>
                </a:solidFill>
                <a:latin typeface="Arial" charset="0"/>
              </a:rPr>
              <a:t>Seatown</a:t>
            </a:r>
            <a:r>
              <a:rPr lang="en-US" sz="1800" i="1" dirty="0" smtClean="0">
                <a:solidFill>
                  <a:schemeClr val="bg1"/>
                </a:solidFill>
                <a:latin typeface="Arial" charset="0"/>
              </a:rPr>
              <a:t>, Dorset, </a:t>
            </a:r>
            <a:r>
              <a:rPr lang="en-US" sz="1800" i="1" dirty="0">
                <a:solidFill>
                  <a:schemeClr val="bg1"/>
                </a:solidFill>
                <a:latin typeface="Arial" charset="0"/>
              </a:rPr>
              <a:t>UK  -  Jurassic (~</a:t>
            </a:r>
            <a:r>
              <a:rPr lang="en-US" sz="1800" i="1" dirty="0" smtClean="0">
                <a:solidFill>
                  <a:schemeClr val="bg1"/>
                </a:solidFill>
                <a:latin typeface="Arial" charset="0"/>
              </a:rPr>
              <a:t>190 M </a:t>
            </a:r>
            <a:r>
              <a:rPr lang="en-US" sz="1800" i="1" dirty="0" err="1" smtClean="0">
                <a:solidFill>
                  <a:schemeClr val="bg1"/>
                </a:solidFill>
                <a:latin typeface="Arial" charset="0"/>
              </a:rPr>
              <a:t>yr</a:t>
            </a:r>
            <a:r>
              <a:rPr lang="en-US" sz="1800" i="1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42121"/>
            <a:ext cx="6768846" cy="5710542"/>
          </a:xfrm>
          <a:prstGeom prst="rect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4"/>
          <p:cNvSpPr>
            <a:spLocks noChangeAspect="1" noChangeArrowheads="1"/>
          </p:cNvSpPr>
          <p:nvPr/>
        </p:nvSpPr>
        <p:spPr bwMode="auto">
          <a:xfrm>
            <a:off x="1881266" y="5229200"/>
            <a:ext cx="1610614" cy="1226864"/>
          </a:xfrm>
          <a:prstGeom prst="rect">
            <a:avLst/>
          </a:prstGeom>
          <a:noFill/>
          <a:ln w="12700">
            <a:solidFill>
              <a:srgbClr val="9FD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7504" y="219813"/>
            <a:ext cx="7415813" cy="688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ts val="2200"/>
              </a:lnSpc>
              <a:spcAft>
                <a:spcPct val="10000"/>
              </a:spcAft>
            </a:pPr>
            <a:r>
              <a:rPr lang="en-US" sz="2100" dirty="0">
                <a:solidFill>
                  <a:srgbClr val="9FDFFF"/>
                </a:solidFill>
                <a:latin typeface="Arial" charset="0"/>
              </a:rPr>
              <a:t>Fossil bone section - vertebral bodies and ribs of ichthyosaur</a:t>
            </a:r>
          </a:p>
          <a:p>
            <a:pPr eaLnBrk="0" hangingPunct="0">
              <a:lnSpc>
                <a:spcPts val="2200"/>
              </a:lnSpc>
              <a:spcAft>
                <a:spcPct val="10000"/>
              </a:spcAft>
            </a:pPr>
            <a:r>
              <a:rPr lang="en-US" sz="2100" dirty="0">
                <a:solidFill>
                  <a:srgbClr val="9FDFFF"/>
                </a:solidFill>
                <a:latin typeface="Arial" charset="0"/>
              </a:rPr>
              <a:t>In pyrite nodule   </a:t>
            </a:r>
            <a:r>
              <a:rPr lang="en-US" sz="1800" i="1" dirty="0" err="1">
                <a:solidFill>
                  <a:srgbClr val="FFFFFF"/>
                </a:solidFill>
                <a:latin typeface="Arial" charset="0"/>
              </a:rPr>
              <a:t>Seatown</a:t>
            </a:r>
            <a:r>
              <a:rPr lang="en-US" sz="1800" i="1" dirty="0">
                <a:solidFill>
                  <a:srgbClr val="FFFFFF"/>
                </a:solidFill>
                <a:latin typeface="Arial" charset="0"/>
              </a:rPr>
              <a:t>, Dorset, UK  -  Jurassic (~190 M </a:t>
            </a:r>
            <a:r>
              <a:rPr lang="en-US" sz="1800" i="1" dirty="0" err="1">
                <a:solidFill>
                  <a:srgbClr val="FFFFFF"/>
                </a:solidFill>
                <a:latin typeface="Arial" charset="0"/>
              </a:rPr>
              <a:t>yr</a:t>
            </a:r>
            <a:r>
              <a:rPr lang="en-US" sz="1800" i="1" dirty="0">
                <a:solidFill>
                  <a:srgbClr val="FFFFFF"/>
                </a:solidFill>
                <a:latin typeface="Arial" charset="0"/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24744"/>
            <a:ext cx="7433177" cy="5616624"/>
          </a:xfrm>
          <a:prstGeom prst="rect">
            <a:avLst/>
          </a:prstGeom>
          <a:ln w="635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635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411760" y="2350621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Preservation of trabecular architecture </a:t>
            </a:r>
            <a:endParaRPr lang="en-GB" sz="1800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347864" y="2821096"/>
            <a:ext cx="3582203" cy="2055553"/>
            <a:chOff x="3347864" y="2821096"/>
            <a:chExt cx="3582203" cy="205555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819285" y="2825640"/>
              <a:ext cx="3110782" cy="2051009"/>
            </a:xfrm>
            <a:prstGeom prst="straightConnector1">
              <a:avLst/>
            </a:prstGeom>
            <a:ln w="15875">
              <a:solidFill>
                <a:srgbClr val="99CC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3347864" y="2821096"/>
              <a:ext cx="477941" cy="1876895"/>
            </a:xfrm>
            <a:prstGeom prst="straightConnector1">
              <a:avLst/>
            </a:prstGeom>
            <a:ln w="15875">
              <a:solidFill>
                <a:srgbClr val="99CC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266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1_Default Design</vt:lpstr>
      <vt:lpstr>PowerPoint Presentation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ucgatma</dc:creator>
  <cp:lastModifiedBy>Timothy Arnett</cp:lastModifiedBy>
  <cp:revision>14</cp:revision>
  <dcterms:created xsi:type="dcterms:W3CDTF">2010-07-28T16:05:52Z</dcterms:created>
  <dcterms:modified xsi:type="dcterms:W3CDTF">2012-06-06T17:39:11Z</dcterms:modified>
</cp:coreProperties>
</file>